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  <p:sldId id="268" r:id="rId14"/>
    <p:sldId id="344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66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rednji stil 2 - Istic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6.2.2021.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play/260/148/31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f7d7c7aa-6469-4dfc-94f5-6a8ca5a3a31b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/>
          </a:bodyPr>
          <a:lstStyle/>
          <a:p>
            <a:r>
              <a:rPr lang="hr-HR" sz="6600" b="1" dirty="0">
                <a:solidFill>
                  <a:srgbClr val="FF0000"/>
                </a:solidFill>
              </a:rPr>
              <a:t>UNIT 5: </a:t>
            </a:r>
            <a:r>
              <a:rPr lang="hr-HR" sz="6600" b="1" dirty="0" err="1">
                <a:solidFill>
                  <a:srgbClr val="FF0000"/>
                </a:solidFill>
              </a:rPr>
              <a:t>Where</a:t>
            </a:r>
            <a:r>
              <a:rPr lang="hr-HR" sz="6600" b="1" dirty="0">
                <a:solidFill>
                  <a:srgbClr val="FF0000"/>
                </a:solidFill>
              </a:rPr>
              <a:t> I live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9163" y="3004763"/>
            <a:ext cx="7936650" cy="1655762"/>
          </a:xfrm>
        </p:spPr>
        <p:txBody>
          <a:bodyPr>
            <a:normAutofit fontScale="92500" lnSpcReduction="10000"/>
          </a:bodyPr>
          <a:lstStyle/>
          <a:p>
            <a:r>
              <a:rPr lang="hr-HR" sz="6600"/>
              <a:t>Neighbourhoods in focus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E828BC24-4208-4099-90E3-3B0623674B76}"/>
              </a:ext>
            </a:extLst>
          </p:cNvPr>
          <p:cNvSpPr txBox="1"/>
          <p:nvPr/>
        </p:nvSpPr>
        <p:spPr>
          <a:xfrm>
            <a:off x="773723" y="200967"/>
            <a:ext cx="97268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Do you remember where they are?</a:t>
            </a:r>
          </a:p>
          <a:p>
            <a:r>
              <a:rPr lang="hr-HR" sz="2800" i="1"/>
              <a:t>Sjećaš li se gdje se oni nalaze?</a:t>
            </a:r>
          </a:p>
          <a:p>
            <a:endParaRPr lang="hr-HR" sz="2800" i="1"/>
          </a:p>
          <a:p>
            <a:r>
              <a:rPr lang="hr-HR" sz="2800"/>
              <a:t>Where is Ollie? </a:t>
            </a:r>
          </a:p>
          <a:p>
            <a:endParaRPr lang="hr-HR" sz="2800"/>
          </a:p>
          <a:p>
            <a:r>
              <a:rPr lang="hr-HR" sz="2800"/>
              <a:t>Where is Jinx?</a:t>
            </a:r>
          </a:p>
          <a:p>
            <a:endParaRPr lang="hr-HR" sz="2800"/>
          </a:p>
          <a:p>
            <a:r>
              <a:rPr lang="hr-HR" sz="2800"/>
              <a:t>Where is Tia?</a:t>
            </a:r>
          </a:p>
          <a:p>
            <a:endParaRPr lang="hr-HR" sz="2800"/>
          </a:p>
          <a:p>
            <a:r>
              <a:rPr lang="hr-HR" sz="2800"/>
              <a:t>Where is Kira?</a:t>
            </a:r>
          </a:p>
          <a:p>
            <a:endParaRPr lang="hr-HR" sz="2800"/>
          </a:p>
          <a:p>
            <a:r>
              <a:rPr lang="hr-HR" sz="2800"/>
              <a:t>Where is Pascal?</a:t>
            </a:r>
          </a:p>
          <a:p>
            <a:endParaRPr lang="hr-HR" sz="2800"/>
          </a:p>
          <a:p>
            <a:r>
              <a:rPr lang="hr-HR" sz="2800"/>
              <a:t>Where is Tia’s grandpa?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6B1E5C0-B1D6-4919-B52D-C3AA86B0F1E9}"/>
              </a:ext>
            </a:extLst>
          </p:cNvPr>
          <p:cNvSpPr txBox="1"/>
          <p:nvPr/>
        </p:nvSpPr>
        <p:spPr>
          <a:xfrm>
            <a:off x="3499665" y="1457010"/>
            <a:ext cx="458925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In the playground.</a:t>
            </a:r>
          </a:p>
          <a:p>
            <a:endParaRPr lang="hr-HR" sz="2800"/>
          </a:p>
          <a:p>
            <a:r>
              <a:rPr lang="hr-HR" sz="2800"/>
              <a:t>In the photo.</a:t>
            </a:r>
          </a:p>
          <a:p>
            <a:endParaRPr lang="hr-HR" sz="2800"/>
          </a:p>
          <a:p>
            <a:r>
              <a:rPr lang="hr-HR" sz="2800"/>
              <a:t>At home.</a:t>
            </a:r>
          </a:p>
          <a:p>
            <a:endParaRPr lang="hr-HR" sz="2800"/>
          </a:p>
          <a:p>
            <a:r>
              <a:rPr lang="hr-HR" sz="2800"/>
              <a:t>In front of the post office.</a:t>
            </a:r>
          </a:p>
          <a:p>
            <a:endParaRPr lang="hr-HR" sz="2800"/>
          </a:p>
          <a:p>
            <a:r>
              <a:rPr lang="hr-HR" sz="2800"/>
              <a:t>In bed.</a:t>
            </a:r>
          </a:p>
          <a:p>
            <a:r>
              <a:rPr lang="hr-HR" sz="2800"/>
              <a:t> </a:t>
            </a:r>
          </a:p>
          <a:p>
            <a:r>
              <a:rPr lang="hr-HR" sz="2800"/>
              <a:t>            At the post office.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67E35BF-87EB-4E88-A078-04DD332B8308}"/>
              </a:ext>
            </a:extLst>
          </p:cNvPr>
          <p:cNvSpPr txBox="1"/>
          <p:nvPr/>
        </p:nvSpPr>
        <p:spPr>
          <a:xfrm>
            <a:off x="2747132" y="2567371"/>
            <a:ext cx="6094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hlinkClick r:id="rId2"/>
              </a:rPr>
              <a:t>https://wordwall.net/play/260/148/316</a:t>
            </a:r>
            <a:r>
              <a:rPr lang="hr-HR" sz="2800"/>
              <a:t>  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4A4AF74-10F8-46B7-A825-24BDD0C033D1}"/>
              </a:ext>
            </a:extLst>
          </p:cNvPr>
          <p:cNvSpPr txBox="1"/>
          <p:nvPr/>
        </p:nvSpPr>
        <p:spPr>
          <a:xfrm>
            <a:off x="1024932" y="1457010"/>
            <a:ext cx="99780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Click on the following link and play the game:</a:t>
            </a:r>
          </a:p>
          <a:p>
            <a:r>
              <a:rPr lang="hr-HR" sz="2800" i="1"/>
              <a:t>Otvori sljedeću poveznicu i odigraj igru:</a:t>
            </a:r>
          </a:p>
        </p:txBody>
      </p:sp>
    </p:spTree>
    <p:extLst>
      <p:ext uri="{BB962C8B-B14F-4D97-AF65-F5344CB8AC3E}">
        <p14:creationId xmlns:p14="http://schemas.microsoft.com/office/powerpoint/2010/main" val="373240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 build="allAtOnce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AE912C7D-297F-455A-83C9-CA67C877889C}"/>
              </a:ext>
            </a:extLst>
          </p:cNvPr>
          <p:cNvSpPr txBox="1"/>
          <p:nvPr/>
        </p:nvSpPr>
        <p:spPr>
          <a:xfrm>
            <a:off x="483995" y="542611"/>
            <a:ext cx="1122400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/>
              <a:t>PROJECT TIME</a:t>
            </a:r>
          </a:p>
          <a:p>
            <a:endParaRPr lang="hr-HR" sz="2800"/>
          </a:p>
          <a:p>
            <a:r>
              <a:rPr lang="hr-HR" sz="2800" i="1"/>
              <a:t>Fotografiraj dva važna mjesta u svom susjedstvu, jedan tebi važan predmet iz susjedstva i jednog važnog susjeda ili neki predmet koji ga predočuje. Za svaki odabrani prizor donesi od dvije do tri fotografije na idući sat. </a:t>
            </a:r>
          </a:p>
          <a:p>
            <a:r>
              <a:rPr lang="hr-HR" sz="2800" b="1" i="1">
                <a:solidFill>
                  <a:srgbClr val="FF0000"/>
                </a:solidFill>
              </a:rPr>
              <a:t>VAŽNO: Prije fotografiranja osoba i/ili tuđe imovine i korištenja njihovom fotografijom potrebno je zatražiti dopuštenje osoba/vlasnika imovine s fotografija!</a:t>
            </a:r>
          </a:p>
          <a:p>
            <a:endParaRPr lang="hr-HR" sz="2800" b="1" i="1">
              <a:solidFill>
                <a:srgbClr val="FF0000"/>
              </a:solidFill>
            </a:endParaRPr>
          </a:p>
          <a:p>
            <a:r>
              <a:rPr lang="hr-HR" sz="2800" i="1"/>
              <a:t>Pokaži fotografije učeniku koji sjedi pokraj tebe i opiši što se na njoj nalazi. Isto čini i učenik koji sjedi pokraj tebe.</a:t>
            </a:r>
          </a:p>
          <a:p>
            <a:endParaRPr lang="hr-HR" sz="2800"/>
          </a:p>
          <a:p>
            <a:endParaRPr lang="hr-HR" sz="2800"/>
          </a:p>
        </p:txBody>
      </p:sp>
    </p:spTree>
    <p:extLst>
      <p:ext uri="{BB962C8B-B14F-4D97-AF65-F5344CB8AC3E}">
        <p14:creationId xmlns:p14="http://schemas.microsoft.com/office/powerpoint/2010/main" val="365446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6D6C1E2-F3EE-4577-8FFD-783224398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387"/>
            <a:ext cx="4760728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30E818A-A86C-4637-A8DF-DC153F5DFB72}"/>
              </a:ext>
            </a:extLst>
          </p:cNvPr>
          <p:cNvSpPr txBox="1"/>
          <p:nvPr/>
        </p:nvSpPr>
        <p:spPr>
          <a:xfrm>
            <a:off x="4835769" y="392782"/>
            <a:ext cx="6211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56.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5E3645FE-1DFE-45AE-82E2-7668B0CF6514}"/>
              </a:ext>
            </a:extLst>
          </p:cNvPr>
          <p:cNvSpPr txBox="1"/>
          <p:nvPr/>
        </p:nvSpPr>
        <p:spPr>
          <a:xfrm>
            <a:off x="4760728" y="1166842"/>
            <a:ext cx="75061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Vodeći se smjernicama iz radne bilježnice, samostalno izrađuješ prezentaciju o svom susjedstvu i pritom koristiš fotografije koje si donio/donijela. Prezentaciju možeš izraditi i u digitalnom obliku. </a:t>
            </a:r>
          </a:p>
          <a:p>
            <a:br>
              <a:rPr lang="hr-HR" sz="2400" i="1"/>
            </a:br>
            <a:r>
              <a:rPr lang="hr-HR" sz="2400" i="1"/>
              <a:t>Prije izrade prezentacije potrebno je isplanirati korake u izradi prezentacije. U svoju bilježnicu ili u za to predviđeno mjesto u radnoj bilježnici samostalno (svatko za sebe) zapiši plan rada podijeljen u korake.</a:t>
            </a:r>
          </a:p>
          <a:p>
            <a:endParaRPr lang="hr-HR" sz="2400" i="1"/>
          </a:p>
          <a:p>
            <a:r>
              <a:rPr lang="hr-HR" sz="2400" i="1"/>
              <a:t>Izradi prezentaciju.</a:t>
            </a:r>
          </a:p>
          <a:p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126489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73C8D76-E65D-48AB-B417-CE44F11E3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58" y="2453706"/>
            <a:ext cx="11448422" cy="173249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9564AD0-85CB-4A64-AF34-95C2C422B029}"/>
              </a:ext>
            </a:extLst>
          </p:cNvPr>
          <p:cNvSpPr txBox="1"/>
          <p:nvPr/>
        </p:nvSpPr>
        <p:spPr>
          <a:xfrm>
            <a:off x="572757" y="341644"/>
            <a:ext cx="109041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Precrtaj tablicu u svoju bilježnicu.</a:t>
            </a:r>
            <a:br>
              <a:rPr lang="hr-HR" sz="2400" i="1"/>
            </a:br>
            <a:br>
              <a:rPr lang="hr-HR" sz="2400" i="1"/>
            </a:br>
            <a:endParaRPr lang="hr-HR" sz="2400" i="1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r>
              <a:rPr lang="hr-HR" sz="2400" i="1"/>
              <a:t>Učenici prezentiraju svoje susjedstvo učenicima iz svoje grupe. Dok jedna osoba prezentira svoj rad, ostali učenici iz grupe vode bilješke o njegovom/njezinom izlaganju i prezentaciji te bilježe što je bilo dobro, a na čemu još treba poraditi.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FFE42ED-9869-4CEA-BA2D-86C15162FEA4}"/>
              </a:ext>
            </a:extLst>
          </p:cNvPr>
          <p:cNvSpPr txBox="1"/>
          <p:nvPr/>
        </p:nvSpPr>
        <p:spPr>
          <a:xfrm>
            <a:off x="472274" y="1253377"/>
            <a:ext cx="11448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Ime osobe              Naziv susjedstva     SLIKE: Što je dobro u vezi           IZLAGANJE: Što je bilo</a:t>
            </a:r>
          </a:p>
          <a:p>
            <a:r>
              <a:rPr lang="hr-HR" sz="2400" i="1"/>
              <a:t>koja prezentira                                       njih? Što je moglo biti bolje?       dobro? Na čemu je                                  									    potrebno poraditi</a:t>
            </a:r>
            <a:r>
              <a:rPr lang="hr-HR" sz="24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9392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06365" y="2049597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LEARN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2"/>
              </a:rPr>
              <a:t>https://www.e-sfera.hr/dodatni-digitalni-sadrzaji/f7d7c7aa-6469-4dfc-94f5-6a8ca5a3a31b/</a:t>
            </a:r>
            <a:r>
              <a:rPr lang="hr-HR" sz="2400" b="1"/>
              <a:t> </a:t>
            </a:r>
            <a:endParaRPr lang="hr-HR" sz="2400" b="1" dirty="0"/>
          </a:p>
          <a:p>
            <a:pPr algn="ctr"/>
            <a:endParaRPr lang="hr-HR" sz="2400" b="1"/>
          </a:p>
          <a:p>
            <a:pPr algn="ctr"/>
            <a:r>
              <a:rPr lang="hr-HR" sz="2400" b="1"/>
              <a:t>My neighbourhood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i="1"/>
              <a:t>Pogledaj slike i pročitaj tekst, a potom opiši svoje susjedstvo prema smjernicama.</a:t>
            </a:r>
            <a:endParaRPr lang="hr-HR" sz="2400" b="1" dirty="0"/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997" y="438583"/>
            <a:ext cx="3001296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0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7A27A570-8E77-4358-8AC1-52BD237BF5CE}"/>
              </a:ext>
            </a:extLst>
          </p:cNvPr>
          <p:cNvSpPr txBox="1"/>
          <p:nvPr/>
        </p:nvSpPr>
        <p:spPr>
          <a:xfrm>
            <a:off x="854765" y="805070"/>
            <a:ext cx="10287000" cy="483209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Who in the class lives the closest to you?</a:t>
            </a:r>
          </a:p>
          <a:p>
            <a:pPr algn="ctr"/>
            <a:r>
              <a:rPr lang="hr-HR" sz="2800" i="1"/>
              <a:t>Tko iz razreda živi najbliže tebi?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How many neighbours are there in this class?</a:t>
            </a:r>
          </a:p>
          <a:p>
            <a:pPr algn="ctr"/>
            <a:r>
              <a:rPr lang="hr-HR" sz="2800" i="1"/>
              <a:t>Koliko tvojih susjeda je u ovom razredu?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Do you like your neighbourhood? Why?</a:t>
            </a:r>
          </a:p>
          <a:p>
            <a:pPr algn="ctr"/>
            <a:r>
              <a:rPr lang="hr-HR" sz="2800" i="1"/>
              <a:t>Sviđa li ti se tvoje susjedstvo? Zašto?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What’s your favourite place in your neighbourhood?</a:t>
            </a:r>
          </a:p>
          <a:p>
            <a:pPr algn="ctr"/>
            <a:r>
              <a:rPr lang="hr-HR" sz="2800" i="1"/>
              <a:t>Koje je tvoje najdraže mjesto u susjedstvu?</a:t>
            </a:r>
          </a:p>
        </p:txBody>
      </p:sp>
    </p:spTree>
    <p:extLst>
      <p:ext uri="{BB962C8B-B14F-4D97-AF65-F5344CB8AC3E}">
        <p14:creationId xmlns:p14="http://schemas.microsoft.com/office/powerpoint/2010/main" val="119182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9E7F1A99-FFEB-452D-A17C-C17CC36BB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74963" cy="6858000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CACDB3C5-AFCA-4004-B850-14A2B943C30C}"/>
              </a:ext>
            </a:extLst>
          </p:cNvPr>
          <p:cNvSpPr txBox="1"/>
          <p:nvPr/>
        </p:nvSpPr>
        <p:spPr>
          <a:xfrm>
            <a:off x="5227983" y="337930"/>
            <a:ext cx="6559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82.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58B50FA6-FDBB-4F20-BD53-2340AA21A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5" y="1844617"/>
            <a:ext cx="7381875" cy="857250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E4474CBE-229D-464D-B685-41B3EF44F663}"/>
              </a:ext>
            </a:extLst>
          </p:cNvPr>
          <p:cNvSpPr txBox="1"/>
          <p:nvPr/>
        </p:nvSpPr>
        <p:spPr>
          <a:xfrm>
            <a:off x="5327374" y="3295330"/>
            <a:ext cx="662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Look at the words at the top. Are any of these places in your  neighbourhood?</a:t>
            </a:r>
          </a:p>
          <a:p>
            <a:r>
              <a:rPr lang="hr-HR" sz="2800" i="1"/>
              <a:t>Pogledaj riječi na vrhu. Nalazi li se neko od tih mjesta u tvom susjedstvu?</a:t>
            </a:r>
          </a:p>
        </p:txBody>
      </p:sp>
    </p:spTree>
    <p:extLst>
      <p:ext uri="{BB962C8B-B14F-4D97-AF65-F5344CB8AC3E}">
        <p14:creationId xmlns:p14="http://schemas.microsoft.com/office/powerpoint/2010/main" val="223982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FEDE9FC-7582-4143-BF26-F06F4D3D0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45365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BD87A668-A72C-4FC6-AD91-B0A7D59E9C2D}"/>
              </a:ext>
            </a:extLst>
          </p:cNvPr>
          <p:cNvSpPr txBox="1"/>
          <p:nvPr/>
        </p:nvSpPr>
        <p:spPr>
          <a:xfrm>
            <a:off x="7144432" y="86940"/>
            <a:ext cx="46415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/>
              <a:t>Here are Ollie’s pictures of his neighbourhoods. What can you see?</a:t>
            </a:r>
          </a:p>
          <a:p>
            <a:r>
              <a:rPr lang="hr-HR" sz="2600" i="1"/>
              <a:t>Ovdje se nalaze slike Ollijevog susjedstva. Što je na njima prikazano?</a:t>
            </a:r>
          </a:p>
          <a:p>
            <a:endParaRPr lang="hr-HR" sz="2600"/>
          </a:p>
          <a:p>
            <a:r>
              <a:rPr lang="hr-HR" sz="2600"/>
              <a:t>Why do you think these places/people/things are important?</a:t>
            </a:r>
          </a:p>
          <a:p>
            <a:r>
              <a:rPr lang="hr-HR" sz="2600" i="1"/>
              <a:t>Zašto su, po tvom mišljenju, ova mjesta/ljudi/stvari važne?</a:t>
            </a:r>
          </a:p>
          <a:p>
            <a:endParaRPr lang="hr-HR" sz="2800"/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A9FE4DD-069E-4323-A401-B128978816E2}"/>
              </a:ext>
            </a:extLst>
          </p:cNvPr>
          <p:cNvSpPr txBox="1"/>
          <p:nvPr/>
        </p:nvSpPr>
        <p:spPr>
          <a:xfrm>
            <a:off x="7144432" y="5078289"/>
            <a:ext cx="51447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/>
              <a:t>Read the text and fill in the gaps with the words given.</a:t>
            </a:r>
          </a:p>
          <a:p>
            <a:r>
              <a:rPr lang="hr-HR" sz="2600" i="1"/>
              <a:t>Pročitaj tekstove i nadopuni praznine ponuđenim riječima.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1A1E0DC-B389-48FC-B8D2-C492CA459835}"/>
              </a:ext>
            </a:extLst>
          </p:cNvPr>
          <p:cNvSpPr txBox="1"/>
          <p:nvPr/>
        </p:nvSpPr>
        <p:spPr>
          <a:xfrm>
            <a:off x="1316332" y="834014"/>
            <a:ext cx="1085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square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647B34D-2E9E-4547-BEED-3E176439712F}"/>
              </a:ext>
            </a:extLst>
          </p:cNvPr>
          <p:cNvSpPr txBox="1"/>
          <p:nvPr/>
        </p:nvSpPr>
        <p:spPr>
          <a:xfrm>
            <a:off x="5287105" y="946221"/>
            <a:ext cx="1545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skate park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993A1F3E-A770-450B-9DD8-B021EBE6FA67}"/>
              </a:ext>
            </a:extLst>
          </p:cNvPr>
          <p:cNvSpPr txBox="1"/>
          <p:nvPr/>
        </p:nvSpPr>
        <p:spPr>
          <a:xfrm>
            <a:off x="1006508" y="4483240"/>
            <a:ext cx="1085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bakery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9D6945F-2924-4DEA-A187-BD9F10716AC2}"/>
              </a:ext>
            </a:extLst>
          </p:cNvPr>
          <p:cNvSpPr txBox="1"/>
          <p:nvPr/>
        </p:nvSpPr>
        <p:spPr>
          <a:xfrm>
            <a:off x="4280598" y="3789904"/>
            <a:ext cx="1316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bus stop</a:t>
            </a:r>
          </a:p>
        </p:txBody>
      </p:sp>
    </p:spTree>
    <p:extLst>
      <p:ext uri="{BB962C8B-B14F-4D97-AF65-F5344CB8AC3E}">
        <p14:creationId xmlns:p14="http://schemas.microsoft.com/office/powerpoint/2010/main" val="357052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89C618F8-50C5-469E-B621-A3267ABB6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16" y="2574000"/>
            <a:ext cx="5943600" cy="3076575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AE784001-9C06-4FE6-9A1F-AF05C55BDC3A}"/>
              </a:ext>
            </a:extLst>
          </p:cNvPr>
          <p:cNvSpPr txBox="1"/>
          <p:nvPr/>
        </p:nvSpPr>
        <p:spPr>
          <a:xfrm>
            <a:off x="854110" y="422031"/>
            <a:ext cx="9827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Read the text again and answer the questions in full sentences in your notebook.</a:t>
            </a:r>
          </a:p>
          <a:p>
            <a:r>
              <a:rPr lang="hr-HR" sz="2800" i="1"/>
              <a:t>Još jednom pročitaj tekst i odgovori na pitanja punim rečenicama u bilježnicu.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179D328-B9D9-4B05-A8C6-1BDEE533021F}"/>
              </a:ext>
            </a:extLst>
          </p:cNvPr>
          <p:cNvSpPr txBox="1"/>
          <p:nvPr/>
        </p:nvSpPr>
        <p:spPr>
          <a:xfrm>
            <a:off x="6312039" y="3165230"/>
            <a:ext cx="5516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Zašto se Ollie i njegovi prijatelji vole družiti na glavnom trgu?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5458309-BA9B-4C26-8798-17F244A3430E}"/>
              </a:ext>
            </a:extLst>
          </p:cNvPr>
          <p:cNvSpPr txBox="1"/>
          <p:nvPr/>
        </p:nvSpPr>
        <p:spPr>
          <a:xfrm>
            <a:off x="4364334" y="3916815"/>
            <a:ext cx="631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Zašto se Timova kaciga smatra „srećonošom”?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F29A0A25-1F47-48AB-8E6B-D8832B360266}"/>
              </a:ext>
            </a:extLst>
          </p:cNvPr>
          <p:cNvSpPr txBox="1"/>
          <p:nvPr/>
        </p:nvSpPr>
        <p:spPr>
          <a:xfrm>
            <a:off x="5642150" y="4341995"/>
            <a:ext cx="631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Što Ollie voli jesti na putu do škole?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C83B426-73AB-465A-855F-52F9862B7438}"/>
              </a:ext>
            </a:extLst>
          </p:cNvPr>
          <p:cNvSpPr txBox="1"/>
          <p:nvPr/>
        </p:nvSpPr>
        <p:spPr>
          <a:xfrm>
            <a:off x="5511520" y="5018893"/>
            <a:ext cx="6317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Zašto je Olliju važna autobusna stanica?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F65F9503-011D-4267-9200-CA19A5F78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423" y="3427564"/>
            <a:ext cx="4848225" cy="695325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id="{6E8EDBD6-DCD7-448A-93B0-99F5D73E0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43" y="83824"/>
            <a:ext cx="5943600" cy="3076575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6358AC36-1A77-4AB3-A148-D515A8322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793" y="4122889"/>
            <a:ext cx="5219700" cy="809625"/>
          </a:xfrm>
          <a:prstGeom prst="rect">
            <a:avLst/>
          </a:prstGeom>
        </p:spPr>
      </p:pic>
      <p:pic>
        <p:nvPicPr>
          <p:cNvPr id="18" name="Slika 17">
            <a:extLst>
              <a:ext uri="{FF2B5EF4-FFF2-40B4-BE49-F238E27FC236}">
                <a16:creationId xmlns:a16="http://schemas.microsoft.com/office/drawing/2014/main" id="{12F00D3B-1C38-40E6-9FEF-7A39790F3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5793" y="4982309"/>
            <a:ext cx="5219700" cy="704850"/>
          </a:xfrm>
          <a:prstGeom prst="rect">
            <a:avLst/>
          </a:prstGeom>
        </p:spPr>
      </p:pic>
      <p:pic>
        <p:nvPicPr>
          <p:cNvPr id="20" name="Slika 19">
            <a:extLst>
              <a:ext uri="{FF2B5EF4-FFF2-40B4-BE49-F238E27FC236}">
                <a16:creationId xmlns:a16="http://schemas.microsoft.com/office/drawing/2014/main" id="{D1F45F94-D97A-4D5F-AB49-AF65E8B071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5793" y="5723743"/>
            <a:ext cx="489585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3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FB8EAE9-5FCD-489A-810C-45B3BEA2A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83" y="1082466"/>
            <a:ext cx="5897493" cy="2780341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76ECDF6-ED29-484C-90F0-346D33982937}"/>
              </a:ext>
            </a:extLst>
          </p:cNvPr>
          <p:cNvSpPr txBox="1"/>
          <p:nvPr/>
        </p:nvSpPr>
        <p:spPr>
          <a:xfrm>
            <a:off x="436658" y="22609"/>
            <a:ext cx="10088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Look at the expressions from the „Be careful!” box.</a:t>
            </a:r>
            <a:br>
              <a:rPr lang="hr-HR" sz="2800"/>
            </a:br>
            <a:r>
              <a:rPr lang="hr-HR" sz="2800" i="1"/>
              <a:t>Pogledaj izraze u pravokutniku „Be careful!”.</a:t>
            </a:r>
            <a:endParaRPr lang="hr-HR" sz="2800"/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0B343FE2-D0C5-4867-93EE-99A7E4EEE32B}"/>
              </a:ext>
            </a:extLst>
          </p:cNvPr>
          <p:cNvSpPr txBox="1"/>
          <p:nvPr/>
        </p:nvSpPr>
        <p:spPr>
          <a:xfrm>
            <a:off x="763675" y="4280598"/>
            <a:ext cx="98775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What do we use </a:t>
            </a:r>
            <a:r>
              <a:rPr lang="hr-HR" sz="2800" i="1"/>
              <a:t>at </a:t>
            </a:r>
            <a:r>
              <a:rPr lang="hr-HR" sz="2800"/>
              <a:t>and </a:t>
            </a:r>
            <a:r>
              <a:rPr lang="hr-HR" sz="2800" i="1"/>
              <a:t>in </a:t>
            </a:r>
            <a:r>
              <a:rPr lang="hr-HR" sz="2800"/>
              <a:t>for?</a:t>
            </a:r>
          </a:p>
          <a:p>
            <a:pPr algn="ctr"/>
            <a:r>
              <a:rPr lang="hr-HR" sz="2800" i="1"/>
              <a:t>Kad koristimo prijedloge „in” i „at”?</a:t>
            </a:r>
          </a:p>
          <a:p>
            <a:endParaRPr lang="hr-HR" sz="2800" i="1"/>
          </a:p>
          <a:p>
            <a:pPr algn="ctr"/>
            <a:r>
              <a:rPr lang="hr-HR" sz="2800">
                <a:solidFill>
                  <a:srgbClr val="FF0000"/>
                </a:solidFill>
              </a:rPr>
              <a:t>We use </a:t>
            </a:r>
            <a:r>
              <a:rPr lang="hr-HR" sz="2800" i="1">
                <a:solidFill>
                  <a:srgbClr val="FF0000"/>
                </a:solidFill>
              </a:rPr>
              <a:t>in </a:t>
            </a:r>
            <a:r>
              <a:rPr lang="hr-HR" sz="2800">
                <a:solidFill>
                  <a:srgbClr val="FF0000"/>
                </a:solidFill>
              </a:rPr>
              <a:t>and </a:t>
            </a:r>
            <a:r>
              <a:rPr lang="hr-HR" sz="2800" i="1">
                <a:solidFill>
                  <a:srgbClr val="FF0000"/>
                </a:solidFill>
              </a:rPr>
              <a:t>at </a:t>
            </a:r>
            <a:r>
              <a:rPr lang="hr-HR" sz="2800">
                <a:solidFill>
                  <a:srgbClr val="FF0000"/>
                </a:solidFill>
              </a:rPr>
              <a:t>to say where people or things are.</a:t>
            </a:r>
          </a:p>
          <a:p>
            <a:pPr algn="ctr"/>
            <a:r>
              <a:rPr lang="hr-HR" sz="2800" i="1">
                <a:solidFill>
                  <a:srgbClr val="FF0000"/>
                </a:solidFill>
              </a:rPr>
              <a:t>Koristimo „in” i „at” kako bismo izrekli gdje se ljudi ili stvari nalaze.</a:t>
            </a:r>
          </a:p>
          <a:p>
            <a:pPr algn="ctr"/>
            <a:endParaRPr lang="hr-HR" sz="2800" i="1">
              <a:solidFill>
                <a:srgbClr val="FF0000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7AA601A-A8DF-4F88-82ED-C48158EF74B1}"/>
              </a:ext>
            </a:extLst>
          </p:cNvPr>
          <p:cNvSpPr txBox="1"/>
          <p:nvPr/>
        </p:nvSpPr>
        <p:spPr>
          <a:xfrm>
            <a:off x="9403137" y="2401556"/>
            <a:ext cx="2504160" cy="138499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/>
              <a:t>Prepiši objašnjenje u svoju bilježnicu.</a:t>
            </a:r>
          </a:p>
        </p:txBody>
      </p:sp>
      <p:cxnSp>
        <p:nvCxnSpPr>
          <p:cNvPr id="10" name="Poveznik: zakrivljeno 9">
            <a:extLst>
              <a:ext uri="{FF2B5EF4-FFF2-40B4-BE49-F238E27FC236}">
                <a16:creationId xmlns:a16="http://schemas.microsoft.com/office/drawing/2014/main" id="{A199DAA3-88C4-4C78-9681-B1E857729EA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222575" y="4316798"/>
            <a:ext cx="1756619" cy="848640"/>
          </a:xfrm>
          <a:prstGeom prst="curved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Slika 10">
            <a:extLst>
              <a:ext uri="{FF2B5EF4-FFF2-40B4-BE49-F238E27FC236}">
                <a16:creationId xmlns:a16="http://schemas.microsoft.com/office/drawing/2014/main" id="{A41E7306-190B-45F0-BE47-82B8634F4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84" y="1082466"/>
            <a:ext cx="5897493" cy="2780341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A42EA550-B60D-4298-B5A5-6843CF7E3699}"/>
              </a:ext>
            </a:extLst>
          </p:cNvPr>
          <p:cNvSpPr txBox="1"/>
          <p:nvPr/>
        </p:nvSpPr>
        <p:spPr>
          <a:xfrm>
            <a:off x="436659" y="22609"/>
            <a:ext cx="10088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Look at the expressions from the „Be careful!” box.</a:t>
            </a:r>
            <a:br>
              <a:rPr lang="hr-HR" sz="2800"/>
            </a:br>
            <a:r>
              <a:rPr lang="hr-HR" sz="2800" i="1"/>
              <a:t>Pogledaj izraze u pravokutniku „Be careful!”.</a:t>
            </a:r>
            <a:endParaRPr lang="hr-HR" sz="2800"/>
          </a:p>
        </p:txBody>
      </p:sp>
    </p:spTree>
    <p:extLst>
      <p:ext uri="{BB962C8B-B14F-4D97-AF65-F5344CB8AC3E}">
        <p14:creationId xmlns:p14="http://schemas.microsoft.com/office/powerpoint/2010/main" val="378527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57C64F4-44C6-4DD6-9404-8F6CA4200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37624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EBBB30BD-3B78-458E-9390-FC198C3D45C3}"/>
              </a:ext>
            </a:extLst>
          </p:cNvPr>
          <p:cNvSpPr txBox="1"/>
          <p:nvPr/>
        </p:nvSpPr>
        <p:spPr>
          <a:xfrm>
            <a:off x="5466303" y="552659"/>
            <a:ext cx="6481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Complete the following tasks (Worksheet 7)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61E5CC21-D7CE-4893-A1EA-12CF8EA76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" y="1599099"/>
            <a:ext cx="12192000" cy="3102004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1C41966-11CB-43B1-973E-D0A9CAF6C3FF}"/>
              </a:ext>
            </a:extLst>
          </p:cNvPr>
          <p:cNvSpPr txBox="1"/>
          <p:nvPr/>
        </p:nvSpPr>
        <p:spPr>
          <a:xfrm>
            <a:off x="371789" y="1075879"/>
            <a:ext cx="11465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Pročitaj tekst i zaokruži IN ili AT.</a:t>
            </a:r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A2D3F5E0-4CD3-4FA4-9C1C-FFFAD0734EAC}"/>
              </a:ext>
            </a:extLst>
          </p:cNvPr>
          <p:cNvSpPr/>
          <p:nvPr/>
        </p:nvSpPr>
        <p:spPr>
          <a:xfrm>
            <a:off x="3366198" y="2301073"/>
            <a:ext cx="331595" cy="37647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5EA9C6CA-7E68-4544-936F-B508ABF38DEF}"/>
              </a:ext>
            </a:extLst>
          </p:cNvPr>
          <p:cNvSpPr/>
          <p:nvPr/>
        </p:nvSpPr>
        <p:spPr>
          <a:xfrm>
            <a:off x="10311284" y="2301073"/>
            <a:ext cx="331595" cy="37647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3DDC212A-1457-4311-9E67-DC2A551F01A3}"/>
              </a:ext>
            </a:extLst>
          </p:cNvPr>
          <p:cNvSpPr/>
          <p:nvPr/>
        </p:nvSpPr>
        <p:spPr>
          <a:xfrm>
            <a:off x="11615895" y="2674978"/>
            <a:ext cx="331595" cy="37647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>
            <a:extLst>
              <a:ext uri="{FF2B5EF4-FFF2-40B4-BE49-F238E27FC236}">
                <a16:creationId xmlns:a16="http://schemas.microsoft.com/office/drawing/2014/main" id="{ED32CBC2-3DA7-423D-8A7E-FE872771A3E7}"/>
              </a:ext>
            </a:extLst>
          </p:cNvPr>
          <p:cNvSpPr/>
          <p:nvPr/>
        </p:nvSpPr>
        <p:spPr>
          <a:xfrm>
            <a:off x="7258656" y="3051452"/>
            <a:ext cx="331595" cy="37647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Elipsa 14">
            <a:extLst>
              <a:ext uri="{FF2B5EF4-FFF2-40B4-BE49-F238E27FC236}">
                <a16:creationId xmlns:a16="http://schemas.microsoft.com/office/drawing/2014/main" id="{4B847E9C-B12D-40E2-8DCD-4AF01B3A263B}"/>
              </a:ext>
            </a:extLst>
          </p:cNvPr>
          <p:cNvSpPr/>
          <p:nvPr/>
        </p:nvSpPr>
        <p:spPr>
          <a:xfrm>
            <a:off x="3880339" y="3779855"/>
            <a:ext cx="331595" cy="37647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Elipsa 15">
            <a:extLst>
              <a:ext uri="{FF2B5EF4-FFF2-40B4-BE49-F238E27FC236}">
                <a16:creationId xmlns:a16="http://schemas.microsoft.com/office/drawing/2014/main" id="{BE3313AC-958C-4A7C-9195-C8333AAEA9BB}"/>
              </a:ext>
            </a:extLst>
          </p:cNvPr>
          <p:cNvSpPr/>
          <p:nvPr/>
        </p:nvSpPr>
        <p:spPr>
          <a:xfrm>
            <a:off x="6889820" y="2674978"/>
            <a:ext cx="331595" cy="3764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>
            <a:extLst>
              <a:ext uri="{FF2B5EF4-FFF2-40B4-BE49-F238E27FC236}">
                <a16:creationId xmlns:a16="http://schemas.microsoft.com/office/drawing/2014/main" id="{05232913-3060-48A9-A452-DDE064D778B8}"/>
              </a:ext>
            </a:extLst>
          </p:cNvPr>
          <p:cNvSpPr/>
          <p:nvPr/>
        </p:nvSpPr>
        <p:spPr>
          <a:xfrm>
            <a:off x="1446964" y="3403381"/>
            <a:ext cx="331595" cy="3764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>
            <a:extLst>
              <a:ext uri="{FF2B5EF4-FFF2-40B4-BE49-F238E27FC236}">
                <a16:creationId xmlns:a16="http://schemas.microsoft.com/office/drawing/2014/main" id="{0628D21A-2A84-4755-96F6-1416A5E7D9CF}"/>
              </a:ext>
            </a:extLst>
          </p:cNvPr>
          <p:cNvSpPr/>
          <p:nvPr/>
        </p:nvSpPr>
        <p:spPr>
          <a:xfrm>
            <a:off x="8037403" y="3427926"/>
            <a:ext cx="331595" cy="3764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>
            <a:extLst>
              <a:ext uri="{FF2B5EF4-FFF2-40B4-BE49-F238E27FC236}">
                <a16:creationId xmlns:a16="http://schemas.microsoft.com/office/drawing/2014/main" id="{5AF5F035-6C6E-4B89-BBD1-8F6E48D0E9B3}"/>
              </a:ext>
            </a:extLst>
          </p:cNvPr>
          <p:cNvSpPr/>
          <p:nvPr/>
        </p:nvSpPr>
        <p:spPr>
          <a:xfrm>
            <a:off x="3488497" y="4156329"/>
            <a:ext cx="331595" cy="3764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4224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4FB1C77-29E9-4573-9ED5-48C5BCC5C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53" y="742950"/>
            <a:ext cx="10534650" cy="61150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E8D386D-1EF6-4F58-BDF0-75DE03EF0B1F}"/>
              </a:ext>
            </a:extLst>
          </p:cNvPr>
          <p:cNvSpPr txBox="1"/>
          <p:nvPr/>
        </p:nvSpPr>
        <p:spPr>
          <a:xfrm>
            <a:off x="803868" y="90435"/>
            <a:ext cx="10259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Razvrstaj primjere u tablicu.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9C7B26F-A24B-4782-B84F-2411CC660EF4}"/>
              </a:ext>
            </a:extLst>
          </p:cNvPr>
          <p:cNvSpPr txBox="1"/>
          <p:nvPr/>
        </p:nvSpPr>
        <p:spPr>
          <a:xfrm>
            <a:off x="1128765" y="2893925"/>
            <a:ext cx="42270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</a:rPr>
              <a:t>… the main square</a:t>
            </a:r>
          </a:p>
          <a:p>
            <a:r>
              <a:rPr lang="hr-HR" sz="2400" b="1">
                <a:solidFill>
                  <a:schemeClr val="accent2"/>
                </a:solidFill>
              </a:rPr>
              <a:t>… the park</a:t>
            </a:r>
          </a:p>
          <a:p>
            <a:r>
              <a:rPr lang="hr-HR" sz="2400" b="1">
                <a:solidFill>
                  <a:schemeClr val="accent2"/>
                </a:solidFill>
              </a:rPr>
              <a:t>… the playground</a:t>
            </a:r>
          </a:p>
          <a:p>
            <a:r>
              <a:rPr lang="hr-HR" sz="2400" b="1">
                <a:solidFill>
                  <a:schemeClr val="accent2"/>
                </a:solidFill>
              </a:rPr>
              <a:t>… in the square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2E1508A1-DD4E-4765-9589-74AE6C608863}"/>
              </a:ext>
            </a:extLst>
          </p:cNvPr>
          <p:cNvSpPr txBox="1"/>
          <p:nvPr/>
        </p:nvSpPr>
        <p:spPr>
          <a:xfrm>
            <a:off x="6355582" y="2806095"/>
            <a:ext cx="4227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accent2"/>
                </a:solidFill>
              </a:rPr>
              <a:t>… the doctor’s office</a:t>
            </a:r>
          </a:p>
          <a:p>
            <a:r>
              <a:rPr lang="hr-HR" sz="2400" b="1">
                <a:solidFill>
                  <a:schemeClr val="accent2"/>
                </a:solidFill>
              </a:rPr>
              <a:t>… the greengrocer’s</a:t>
            </a:r>
          </a:p>
          <a:p>
            <a:r>
              <a:rPr lang="hr-HR" sz="2400" b="1">
                <a:solidFill>
                  <a:schemeClr val="accent2"/>
                </a:solidFill>
              </a:rPr>
              <a:t>… the train station</a:t>
            </a:r>
          </a:p>
        </p:txBody>
      </p:sp>
    </p:spTree>
    <p:extLst>
      <p:ext uri="{BB962C8B-B14F-4D97-AF65-F5344CB8AC3E}">
        <p14:creationId xmlns:p14="http://schemas.microsoft.com/office/powerpoint/2010/main" val="301690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DE05AB7-4A2E-4867-A49F-9E667C3FF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2" y="762000"/>
            <a:ext cx="8220075" cy="5334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8CFAD0B-26EC-4103-97B0-63825CFB4B17}"/>
              </a:ext>
            </a:extLst>
          </p:cNvPr>
          <p:cNvSpPr txBox="1"/>
          <p:nvPr/>
        </p:nvSpPr>
        <p:spPr>
          <a:xfrm>
            <a:off x="4511710" y="2069960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at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1FF55CA-9080-4B1D-AEF0-3AB770CDE0AA}"/>
              </a:ext>
            </a:extLst>
          </p:cNvPr>
          <p:cNvSpPr txBox="1"/>
          <p:nvPr/>
        </p:nvSpPr>
        <p:spPr>
          <a:xfrm>
            <a:off x="3558791" y="3327678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at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8A1CB78C-DAC4-429A-AC73-DD349E1149C2}"/>
              </a:ext>
            </a:extLst>
          </p:cNvPr>
          <p:cNvSpPr txBox="1"/>
          <p:nvPr/>
        </p:nvSpPr>
        <p:spPr>
          <a:xfrm>
            <a:off x="6563249" y="5572780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at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A5C41428-B613-4BC5-A000-1E370F37D443}"/>
              </a:ext>
            </a:extLst>
          </p:cNvPr>
          <p:cNvSpPr txBox="1"/>
          <p:nvPr/>
        </p:nvSpPr>
        <p:spPr>
          <a:xfrm>
            <a:off x="3798277" y="2804458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in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4772F54-B15E-4CB3-9E8A-5B675360438A}"/>
              </a:ext>
            </a:extLst>
          </p:cNvPr>
          <p:cNvSpPr txBox="1"/>
          <p:nvPr/>
        </p:nvSpPr>
        <p:spPr>
          <a:xfrm>
            <a:off x="3905459" y="4003211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in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30C3A424-B62F-4B85-94A2-9FF9C48EF224}"/>
              </a:ext>
            </a:extLst>
          </p:cNvPr>
          <p:cNvSpPr txBox="1"/>
          <p:nvPr/>
        </p:nvSpPr>
        <p:spPr>
          <a:xfrm>
            <a:off x="5478027" y="4623916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in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67356650-2576-416E-AB0D-B221B8D8D53B}"/>
              </a:ext>
            </a:extLst>
          </p:cNvPr>
          <p:cNvSpPr txBox="1"/>
          <p:nvPr/>
        </p:nvSpPr>
        <p:spPr>
          <a:xfrm>
            <a:off x="3699468" y="5260929"/>
            <a:ext cx="69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chemeClr val="accent2"/>
                </a:solidFill>
              </a:rPr>
              <a:t>in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D9502639-9F39-4DD9-87D2-86350BDE4054}"/>
              </a:ext>
            </a:extLst>
          </p:cNvPr>
          <p:cNvSpPr txBox="1"/>
          <p:nvPr/>
        </p:nvSpPr>
        <p:spPr>
          <a:xfrm>
            <a:off x="2403232" y="390165"/>
            <a:ext cx="753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Nadopuni praznine s IN ili AT.</a:t>
            </a:r>
          </a:p>
        </p:txBody>
      </p:sp>
    </p:spTree>
    <p:extLst>
      <p:ext uri="{BB962C8B-B14F-4D97-AF65-F5344CB8AC3E}">
        <p14:creationId xmlns:p14="http://schemas.microsoft.com/office/powerpoint/2010/main" val="161421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7026</TotalTime>
  <Words>813</Words>
  <Application>Microsoft Office PowerPoint</Application>
  <PresentationFormat>Široki zaslon</PresentationFormat>
  <Paragraphs>117</Paragraphs>
  <Slides>14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307</cp:revision>
  <dcterms:created xsi:type="dcterms:W3CDTF">2020-09-19T11:02:00Z</dcterms:created>
  <dcterms:modified xsi:type="dcterms:W3CDTF">2021-02-06T18:11:35Z</dcterms:modified>
</cp:coreProperties>
</file>